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74" r:id="rId6"/>
    <p:sldId id="276" r:id="rId7"/>
    <p:sldId id="260" r:id="rId8"/>
    <p:sldId id="277" r:id="rId9"/>
    <p:sldId id="278" r:id="rId10"/>
    <p:sldId id="279" r:id="rId11"/>
    <p:sldId id="280" r:id="rId12"/>
    <p:sldId id="261" r:id="rId13"/>
    <p:sldId id="266" r:id="rId14"/>
    <p:sldId id="263" r:id="rId15"/>
    <p:sldId id="264" r:id="rId16"/>
    <p:sldId id="267" r:id="rId17"/>
    <p:sldId id="268" r:id="rId18"/>
    <p:sldId id="269" r:id="rId19"/>
    <p:sldId id="265" r:id="rId20"/>
    <p:sldId id="270" r:id="rId21"/>
    <p:sldId id="271" r:id="rId22"/>
    <p:sldId id="262" r:id="rId23"/>
    <p:sldId id="27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9" autoAdjust="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0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rontadmin\My%20Documents\graphs_201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rontadmin\My%20Documents\graphs_201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Frontadmin\My%20Documents\graphs_201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Frontadmin\My%20Documents\graphs_201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Weedac!$A$2</c:f>
              <c:strCache>
                <c:ptCount val="1"/>
                <c:pt idx="0">
                  <c:v>Leafy Spurge</c:v>
                </c:pt>
              </c:strCache>
            </c:strRef>
          </c:tx>
          <c:cat>
            <c:numRef>
              <c:f>Weedac!$B$1:$F$1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Weedac!$B$2:$F$2</c:f>
            </c:numRef>
          </c:val>
        </c:ser>
        <c:ser>
          <c:idx val="1"/>
          <c:order val="1"/>
          <c:tx>
            <c:strRef>
              <c:f>Weedac!$A$3</c:f>
              <c:strCache>
                <c:ptCount val="1"/>
                <c:pt idx="0">
                  <c:v>Salt Cedar</c:v>
                </c:pt>
              </c:strCache>
            </c:strRef>
          </c:tx>
          <c:cat>
            <c:numRef>
              <c:f>Weedac!$B$1:$F$1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Weedac!$B$3:$F$3</c:f>
              <c:numCache>
                <c:formatCode>General</c:formatCode>
                <c:ptCount val="5"/>
                <c:pt idx="0">
                  <c:v>625</c:v>
                </c:pt>
                <c:pt idx="1">
                  <c:v>517.70000000000005</c:v>
                </c:pt>
                <c:pt idx="2">
                  <c:v>1485.3</c:v>
                </c:pt>
                <c:pt idx="3">
                  <c:v>1316.5</c:v>
                </c:pt>
                <c:pt idx="4">
                  <c:v>1335</c:v>
                </c:pt>
              </c:numCache>
            </c:numRef>
          </c:val>
        </c:ser>
        <c:ser>
          <c:idx val="2"/>
          <c:order val="2"/>
          <c:tx>
            <c:strRef>
              <c:f>Weedac!$A$4</c:f>
              <c:strCache>
                <c:ptCount val="1"/>
                <c:pt idx="0">
                  <c:v>Whitetop</c:v>
                </c:pt>
              </c:strCache>
            </c:strRef>
          </c:tx>
          <c:cat>
            <c:numRef>
              <c:f>Weedac!$B$1:$F$1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Weedac!$B$4:$F$4</c:f>
              <c:numCache>
                <c:formatCode>General</c:formatCode>
                <c:ptCount val="5"/>
                <c:pt idx="0">
                  <c:v>337</c:v>
                </c:pt>
                <c:pt idx="1">
                  <c:v>295.2</c:v>
                </c:pt>
                <c:pt idx="2">
                  <c:v>254.45000000000002</c:v>
                </c:pt>
                <c:pt idx="3">
                  <c:v>184</c:v>
                </c:pt>
                <c:pt idx="4">
                  <c:v>273</c:v>
                </c:pt>
              </c:numCache>
            </c:numRef>
          </c:val>
        </c:ser>
        <c:ser>
          <c:idx val="3"/>
          <c:order val="3"/>
          <c:tx>
            <c:strRef>
              <c:f>Weedac!$A$5</c:f>
              <c:strCache>
                <c:ptCount val="1"/>
                <c:pt idx="0">
                  <c:v>Knapweed &amp; Thistle</c:v>
                </c:pt>
              </c:strCache>
            </c:strRef>
          </c:tx>
          <c:cat>
            <c:numRef>
              <c:f>Weedac!$B$1:$F$1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Weedac!$B$5:$F$5</c:f>
              <c:numCache>
                <c:formatCode>General</c:formatCode>
                <c:ptCount val="5"/>
                <c:pt idx="0">
                  <c:v>64</c:v>
                </c:pt>
                <c:pt idx="1">
                  <c:v>163.69999999999999</c:v>
                </c:pt>
                <c:pt idx="2">
                  <c:v>928.7</c:v>
                </c:pt>
                <c:pt idx="3">
                  <c:v>507.5</c:v>
                </c:pt>
                <c:pt idx="4">
                  <c:v>310.3</c:v>
                </c:pt>
              </c:numCache>
            </c:numRef>
          </c:val>
        </c:ser>
        <c:ser>
          <c:idx val="4"/>
          <c:order val="4"/>
          <c:tx>
            <c:strRef>
              <c:f>Weedac!$A$6</c:f>
              <c:strCache>
                <c:ptCount val="1"/>
                <c:pt idx="0">
                  <c:v>Other Weeds</c:v>
                </c:pt>
              </c:strCache>
            </c:strRef>
          </c:tx>
          <c:cat>
            <c:numRef>
              <c:f>Weedac!$B$1:$F$1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Weedac!$B$6:$F$6</c:f>
              <c:numCache>
                <c:formatCode>General</c:formatCode>
                <c:ptCount val="5"/>
                <c:pt idx="0">
                  <c:v>499.5</c:v>
                </c:pt>
                <c:pt idx="1">
                  <c:v>607.6</c:v>
                </c:pt>
                <c:pt idx="2">
                  <c:v>512.44999999999993</c:v>
                </c:pt>
                <c:pt idx="3">
                  <c:v>280.89999999999992</c:v>
                </c:pt>
                <c:pt idx="4">
                  <c:v>168.5</c:v>
                </c:pt>
              </c:numCache>
            </c:numRef>
          </c:val>
        </c:ser>
        <c:shape val="cylinder"/>
        <c:axId val="61758464"/>
        <c:axId val="61776640"/>
        <c:axId val="0"/>
      </c:bar3DChart>
      <c:catAx>
        <c:axId val="617584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500" baseline="0"/>
            </a:pPr>
            <a:endParaRPr lang="en-US"/>
          </a:p>
        </c:txPr>
        <c:crossAx val="61776640"/>
        <c:crosses val="autoZero"/>
        <c:auto val="1"/>
        <c:lblAlgn val="ctr"/>
        <c:lblOffset val="100"/>
      </c:catAx>
      <c:valAx>
        <c:axId val="61776640"/>
        <c:scaling>
          <c:orientation val="minMax"/>
          <c:max val="29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500" baseline="0"/>
            </a:pPr>
            <a:endParaRPr lang="en-US"/>
          </a:p>
        </c:txPr>
        <c:crossAx val="6175846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20" baseline="0"/>
          </a:pPr>
          <a:endParaRPr lang="en-US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WeedCost!$A$2</c:f>
              <c:strCache>
                <c:ptCount val="1"/>
                <c:pt idx="0">
                  <c:v>Leafy Spurge</c:v>
                </c:pt>
              </c:strCache>
            </c:strRef>
          </c:tx>
          <c:cat>
            <c:numRef>
              <c:f>WeedCost!$B$1:$F$1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WeedCost!$B$2:$F$2</c:f>
              <c:numCache>
                <c:formatCode>_("$"* #,##0.00_);_("$"* \(#,##0.00\);_("$"* "-"??_);_(@_)</c:formatCode>
                <c:ptCount val="5"/>
                <c:pt idx="0">
                  <c:v>120556.76</c:v>
                </c:pt>
                <c:pt idx="1">
                  <c:v>114191.14</c:v>
                </c:pt>
                <c:pt idx="2">
                  <c:v>118097.15000000001</c:v>
                </c:pt>
                <c:pt idx="3">
                  <c:v>225576.37</c:v>
                </c:pt>
                <c:pt idx="4">
                  <c:v>222284.23</c:v>
                </c:pt>
              </c:numCache>
            </c:numRef>
          </c:val>
        </c:ser>
        <c:ser>
          <c:idx val="1"/>
          <c:order val="1"/>
          <c:tx>
            <c:strRef>
              <c:f>WeedCost!$A$3</c:f>
              <c:strCache>
                <c:ptCount val="1"/>
                <c:pt idx="0">
                  <c:v>Salt Cedar</c:v>
                </c:pt>
              </c:strCache>
            </c:strRef>
          </c:tx>
          <c:cat>
            <c:numRef>
              <c:f>WeedCost!$B$1:$F$1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WeedCost!$B$3:$F$3</c:f>
              <c:numCache>
                <c:formatCode>_("$"* #,##0.00_);_("$"* \(#,##0.00\);_("$"* "-"??_);_(@_)</c:formatCode>
                <c:ptCount val="5"/>
                <c:pt idx="0">
                  <c:v>246556.15</c:v>
                </c:pt>
                <c:pt idx="1">
                  <c:v>230998.3</c:v>
                </c:pt>
                <c:pt idx="2">
                  <c:v>252363.62</c:v>
                </c:pt>
                <c:pt idx="3">
                  <c:v>123811.65000000001</c:v>
                </c:pt>
                <c:pt idx="4">
                  <c:v>136095.91999999998</c:v>
                </c:pt>
              </c:numCache>
            </c:numRef>
          </c:val>
        </c:ser>
        <c:ser>
          <c:idx val="2"/>
          <c:order val="2"/>
          <c:tx>
            <c:strRef>
              <c:f>WeedCost!$A$4</c:f>
              <c:strCache>
                <c:ptCount val="1"/>
                <c:pt idx="0">
                  <c:v>Whitetop</c:v>
                </c:pt>
              </c:strCache>
            </c:strRef>
          </c:tx>
          <c:cat>
            <c:numRef>
              <c:f>WeedCost!$B$1:$F$1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WeedCost!$B$4:$F$4</c:f>
              <c:numCache>
                <c:formatCode>_("$"* #,##0.00_);_("$"* \(#,##0.00\);_("$"* "-"??_);_(@_)</c:formatCode>
                <c:ptCount val="5"/>
                <c:pt idx="0">
                  <c:v>21463.91</c:v>
                </c:pt>
                <c:pt idx="1">
                  <c:v>17062.309999999998</c:v>
                </c:pt>
                <c:pt idx="2">
                  <c:v>17130.649999999998</c:v>
                </c:pt>
                <c:pt idx="3">
                  <c:v>11583.46</c:v>
                </c:pt>
                <c:pt idx="4">
                  <c:v>16600.29</c:v>
                </c:pt>
              </c:numCache>
            </c:numRef>
          </c:val>
        </c:ser>
        <c:ser>
          <c:idx val="3"/>
          <c:order val="3"/>
          <c:tx>
            <c:strRef>
              <c:f>WeedCost!$A$5</c:f>
              <c:strCache>
                <c:ptCount val="1"/>
                <c:pt idx="0">
                  <c:v>Knapweed &amp; Thistle</c:v>
                </c:pt>
              </c:strCache>
            </c:strRef>
          </c:tx>
          <c:cat>
            <c:numRef>
              <c:f>WeedCost!$B$1:$F$1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WeedCost!$B$5:$F$5</c:f>
              <c:numCache>
                <c:formatCode>_("$"* #,##0.00_);_("$"* \(#,##0.00\);_("$"* "-"??_);_(@_)</c:formatCode>
                <c:ptCount val="5"/>
                <c:pt idx="0">
                  <c:v>2754.75</c:v>
                </c:pt>
                <c:pt idx="1">
                  <c:v>8017.13</c:v>
                </c:pt>
                <c:pt idx="2">
                  <c:v>42610.189999999995</c:v>
                </c:pt>
                <c:pt idx="3">
                  <c:v>29882.04</c:v>
                </c:pt>
                <c:pt idx="4">
                  <c:v>17260.64</c:v>
                </c:pt>
              </c:numCache>
            </c:numRef>
          </c:val>
        </c:ser>
        <c:ser>
          <c:idx val="4"/>
          <c:order val="4"/>
          <c:tx>
            <c:strRef>
              <c:f>WeedCost!$A$6</c:f>
              <c:strCache>
                <c:ptCount val="1"/>
                <c:pt idx="0">
                  <c:v>Other Weeds</c:v>
                </c:pt>
              </c:strCache>
            </c:strRef>
          </c:tx>
          <c:cat>
            <c:numRef>
              <c:f>WeedCost!$B$1:$F$1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WeedCost!$B$6:$F$6</c:f>
              <c:numCache>
                <c:formatCode>_("$"* #,##0.00_);_("$"* \(#,##0.00\);_("$"* "-"??_);_(@_)</c:formatCode>
                <c:ptCount val="5"/>
                <c:pt idx="0">
                  <c:v>94836.9</c:v>
                </c:pt>
                <c:pt idx="1">
                  <c:v>108671.36</c:v>
                </c:pt>
                <c:pt idx="2">
                  <c:v>122602.13</c:v>
                </c:pt>
                <c:pt idx="3">
                  <c:v>57258.01</c:v>
                </c:pt>
                <c:pt idx="4">
                  <c:v>75597.53</c:v>
                </c:pt>
              </c:numCache>
            </c:numRef>
          </c:val>
        </c:ser>
        <c:axId val="61738368"/>
        <c:axId val="61789312"/>
      </c:barChart>
      <c:catAx>
        <c:axId val="617383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61789312"/>
        <c:crosses val="autoZero"/>
        <c:auto val="1"/>
        <c:lblAlgn val="ctr"/>
        <c:lblOffset val="100"/>
      </c:catAx>
      <c:valAx>
        <c:axId val="61789312"/>
        <c:scaling>
          <c:orientation val="minMax"/>
          <c:max val="250000"/>
        </c:scaling>
        <c:axPos val="l"/>
        <c:majorGridlines/>
        <c:numFmt formatCode="_(&quot;$&quot;* #,##0.00_);_(&quot;$&quot;* \(#,##0.00\);_(&quot;$&quot;* &quot;-&quot;??_);_(@_)" sourceLinked="1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6173836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100"/>
          </a:pPr>
          <a:endParaRPr lang="en-US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lineChart>
        <c:grouping val="standard"/>
        <c:ser>
          <c:idx val="0"/>
          <c:order val="0"/>
          <c:tx>
            <c:strRef>
              <c:f>VendorCoupons!$B$1</c:f>
              <c:strCache>
                <c:ptCount val="1"/>
                <c:pt idx="0">
                  <c:v>General</c:v>
                </c:pt>
              </c:strCache>
            </c:strRef>
          </c:tx>
          <c:marker>
            <c:symbol val="none"/>
          </c:marker>
          <c:cat>
            <c:numRef>
              <c:f>VendorCoupons!$A$2:$A$13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VendorCoupons!$B$2:$B$13</c:f>
              <c:numCache>
                <c:formatCode>_("$"* #,##0.00_);_("$"* \(#,##0.00\);_("$"* "-"??_);_(@_)</c:formatCode>
                <c:ptCount val="12"/>
                <c:pt idx="0">
                  <c:v>20350.080000000005</c:v>
                </c:pt>
                <c:pt idx="1">
                  <c:v>12446.2</c:v>
                </c:pt>
                <c:pt idx="2">
                  <c:v>19812.400000000001</c:v>
                </c:pt>
                <c:pt idx="3">
                  <c:v>22296.37</c:v>
                </c:pt>
                <c:pt idx="4">
                  <c:v>28349.19</c:v>
                </c:pt>
                <c:pt idx="5">
                  <c:v>32147.35</c:v>
                </c:pt>
                <c:pt idx="6">
                  <c:v>47043.259999999995</c:v>
                </c:pt>
                <c:pt idx="7">
                  <c:v>75014.259999999995</c:v>
                </c:pt>
                <c:pt idx="8">
                  <c:v>88011.43</c:v>
                </c:pt>
                <c:pt idx="9">
                  <c:v>72894.27</c:v>
                </c:pt>
                <c:pt idx="10">
                  <c:v>43537.49</c:v>
                </c:pt>
                <c:pt idx="11">
                  <c:v>43275.82</c:v>
                </c:pt>
              </c:numCache>
            </c:numRef>
          </c:val>
        </c:ser>
        <c:ser>
          <c:idx val="1"/>
          <c:order val="1"/>
          <c:tx>
            <c:strRef>
              <c:f>VendorCoupons!$C$1</c:f>
              <c:strCache>
                <c:ptCount val="1"/>
                <c:pt idx="0">
                  <c:v>Leafy Spurge</c:v>
                </c:pt>
              </c:strCache>
            </c:strRef>
          </c:tx>
          <c:marker>
            <c:symbol val="none"/>
          </c:marker>
          <c:cat>
            <c:numRef>
              <c:f>VendorCoupons!$A$2:$A$13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VendorCoupons!$C$2:$C$13</c:f>
              <c:numCache>
                <c:formatCode>_("$"* #,##0.00_);_("$"* \(#,##0.00\);_("$"* "-"??_);_(@_)</c:formatCode>
                <c:ptCount val="12"/>
                <c:pt idx="0">
                  <c:v>8801.4</c:v>
                </c:pt>
                <c:pt idx="1">
                  <c:v>15869.43</c:v>
                </c:pt>
                <c:pt idx="2">
                  <c:v>16699.349999999995</c:v>
                </c:pt>
                <c:pt idx="3">
                  <c:v>19838.240000000005</c:v>
                </c:pt>
                <c:pt idx="4">
                  <c:v>8335.5300000000007</c:v>
                </c:pt>
                <c:pt idx="5">
                  <c:v>13735.01</c:v>
                </c:pt>
                <c:pt idx="6">
                  <c:v>8537.5300000000007</c:v>
                </c:pt>
                <c:pt idx="7">
                  <c:v>9465.02</c:v>
                </c:pt>
                <c:pt idx="8">
                  <c:v>11019.859999999999</c:v>
                </c:pt>
                <c:pt idx="9">
                  <c:v>11415.740000000002</c:v>
                </c:pt>
                <c:pt idx="10">
                  <c:v>6262.4299999999994</c:v>
                </c:pt>
                <c:pt idx="11">
                  <c:v>3833.2799999999997</c:v>
                </c:pt>
              </c:numCache>
            </c:numRef>
          </c:val>
        </c:ser>
        <c:marker val="1"/>
        <c:axId val="62158336"/>
        <c:axId val="62159872"/>
      </c:lineChart>
      <c:catAx>
        <c:axId val="621583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2159872"/>
        <c:crosses val="autoZero"/>
        <c:auto val="1"/>
        <c:lblAlgn val="ctr"/>
        <c:lblOffset val="100"/>
      </c:catAx>
      <c:valAx>
        <c:axId val="62159872"/>
        <c:scaling>
          <c:orientation val="minMax"/>
          <c:max val="89000"/>
        </c:scaling>
        <c:axPos val="l"/>
        <c:majorGridlines/>
        <c:numFmt formatCode="_(&quot;$&quot;* #,##0.00_);_(&quot;$&quot;* \(#,##0.00\);_(&quot;$&quot;* &quot;-&quot;??_);_(@_)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215833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/>
          </a:pPr>
          <a:endParaRPr lang="en-US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lineChart>
        <c:grouping val="stacked"/>
        <c:ser>
          <c:idx val="1"/>
          <c:order val="0"/>
          <c:tx>
            <c:strRef>
              <c:f>LeafySpurge!$A$2</c:f>
              <c:strCache>
                <c:ptCount val="1"/>
                <c:pt idx="0">
                  <c:v>acres</c:v>
                </c:pt>
              </c:strCache>
            </c:strRef>
          </c:tx>
          <c:cat>
            <c:numRef>
              <c:f>LeafySpurge!$B$1:$AA$1</c:f>
              <c:numCache>
                <c:formatCode>General</c:formatCode>
                <c:ptCount val="26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</c:numCache>
            </c:numRef>
          </c:cat>
          <c:val>
            <c:numRef>
              <c:f>LeafySpurge!$B$2:$AA$2</c:f>
              <c:numCache>
                <c:formatCode>General</c:formatCode>
                <c:ptCount val="26"/>
                <c:pt idx="0">
                  <c:v>1531</c:v>
                </c:pt>
                <c:pt idx="1">
                  <c:v>1039</c:v>
                </c:pt>
                <c:pt idx="2">
                  <c:v>925</c:v>
                </c:pt>
                <c:pt idx="3">
                  <c:v>1776</c:v>
                </c:pt>
                <c:pt idx="4">
                  <c:v>962.5</c:v>
                </c:pt>
                <c:pt idx="5">
                  <c:v>2063</c:v>
                </c:pt>
                <c:pt idx="6">
                  <c:v>687.5</c:v>
                </c:pt>
                <c:pt idx="7">
                  <c:v>1160.5</c:v>
                </c:pt>
                <c:pt idx="8">
                  <c:v>590</c:v>
                </c:pt>
                <c:pt idx="9">
                  <c:v>521.5</c:v>
                </c:pt>
                <c:pt idx="10">
                  <c:v>570.4</c:v>
                </c:pt>
                <c:pt idx="11">
                  <c:v>994.3</c:v>
                </c:pt>
                <c:pt idx="12">
                  <c:v>1081</c:v>
                </c:pt>
                <c:pt idx="13">
                  <c:v>930</c:v>
                </c:pt>
                <c:pt idx="14">
                  <c:v>2752.5</c:v>
                </c:pt>
                <c:pt idx="15">
                  <c:v>1242</c:v>
                </c:pt>
                <c:pt idx="16">
                  <c:v>2203.15</c:v>
                </c:pt>
                <c:pt idx="17">
                  <c:v>2764</c:v>
                </c:pt>
                <c:pt idx="18">
                  <c:v>3108.8</c:v>
                </c:pt>
                <c:pt idx="19">
                  <c:v>4818.3</c:v>
                </c:pt>
                <c:pt idx="20">
                  <c:v>1750.4</c:v>
                </c:pt>
                <c:pt idx="21">
                  <c:v>2911.74</c:v>
                </c:pt>
                <c:pt idx="22">
                  <c:v>2110.1</c:v>
                </c:pt>
                <c:pt idx="23">
                  <c:v>2354.3000000000002</c:v>
                </c:pt>
                <c:pt idx="24">
                  <c:v>2813.7</c:v>
                </c:pt>
                <c:pt idx="25">
                  <c:v>2498.5</c:v>
                </c:pt>
              </c:numCache>
            </c:numRef>
          </c:val>
        </c:ser>
        <c:marker val="1"/>
        <c:axId val="62184064"/>
        <c:axId val="62263680"/>
      </c:lineChart>
      <c:catAx>
        <c:axId val="621840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500" baseline="0"/>
            </a:pPr>
            <a:endParaRPr lang="en-US"/>
          </a:p>
        </c:txPr>
        <c:crossAx val="62263680"/>
        <c:crosses val="autoZero"/>
        <c:auto val="1"/>
        <c:lblAlgn val="ctr"/>
        <c:lblOffset val="100"/>
      </c:catAx>
      <c:valAx>
        <c:axId val="62263680"/>
        <c:scaling>
          <c:orientation val="minMax"/>
          <c:max val="5000"/>
          <c:min val="5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500" baseline="0"/>
            </a:pPr>
            <a:endParaRPr lang="en-US"/>
          </a:p>
        </c:txPr>
        <c:crossAx val="62184064"/>
        <c:crosses val="autoZero"/>
        <c:crossBetween val="between"/>
      </c:valAx>
    </c:plotArea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1ED4F-816A-442A-B843-149BC26BCA92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68B593-1C42-4B3C-96AB-DE3B04B781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1ED4F-816A-442A-B843-149BC26BCA92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8B593-1C42-4B3C-96AB-DE3B04B781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1ED4F-816A-442A-B843-149BC26BCA92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8B593-1C42-4B3C-96AB-DE3B04B781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A21ED4F-816A-442A-B843-149BC26BCA92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F68B593-1C42-4B3C-96AB-DE3B04B781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1ED4F-816A-442A-B843-149BC26BCA92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8B593-1C42-4B3C-96AB-DE3B04B781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1ED4F-816A-442A-B843-149BC26BCA92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8B593-1C42-4B3C-96AB-DE3B04B781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8B593-1C42-4B3C-96AB-DE3B04B781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1ED4F-816A-442A-B843-149BC26BCA92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1ED4F-816A-442A-B843-149BC26BCA92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8B593-1C42-4B3C-96AB-DE3B04B781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1ED4F-816A-442A-B843-149BC26BCA92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8B593-1C42-4B3C-96AB-DE3B04B781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A21ED4F-816A-442A-B843-149BC26BCA92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F68B593-1C42-4B3C-96AB-DE3B04B781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1ED4F-816A-442A-B843-149BC26BCA92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68B593-1C42-4B3C-96AB-DE3B04B781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A21ED4F-816A-442A-B843-149BC26BCA92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F68B593-1C42-4B3C-96AB-DE3B04B781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Activity Update</a:t>
            </a:r>
          </a:p>
          <a:p>
            <a:r>
              <a:rPr lang="en-US" dirty="0" smtClean="0"/>
              <a:t>Johnson County Weed &amp; Pest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2011 Virtual Tour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Vendor Coupons Issued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3058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Leafy Spurge Acres Treated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382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Mosquito technician-one man</a:t>
            </a:r>
          </a:p>
          <a:p>
            <a:r>
              <a:rPr lang="en-US" dirty="0" smtClean="0"/>
              <a:t>5 man foot crew with ATV</a:t>
            </a:r>
          </a:p>
          <a:p>
            <a:r>
              <a:rPr lang="en-US" dirty="0" smtClean="0"/>
              <a:t>5 man foot crew without ATV</a:t>
            </a:r>
          </a:p>
          <a:p>
            <a:r>
              <a:rPr lang="en-US" dirty="0" smtClean="0"/>
              <a:t>Rover- treated county roads, some grasshoppers and filled in where needed</a:t>
            </a:r>
          </a:p>
          <a:p>
            <a:r>
              <a:rPr lang="en-US" dirty="0" smtClean="0"/>
              <a:t>Two man ATV crew for range work</a:t>
            </a:r>
          </a:p>
          <a:p>
            <a:r>
              <a:rPr lang="en-US" dirty="0" smtClean="0"/>
              <a:t>Contract helicopter for spurge and salt cedar</a:t>
            </a:r>
          </a:p>
          <a:p>
            <a:r>
              <a:rPr lang="en-US" dirty="0" smtClean="0"/>
              <a:t>Contract crew for DOT contract</a:t>
            </a:r>
          </a:p>
          <a:p>
            <a:r>
              <a:rPr lang="en-US" dirty="0" smtClean="0"/>
              <a:t>Contract ATV crew for salt cedar</a:t>
            </a:r>
          </a:p>
          <a:p>
            <a:r>
              <a:rPr lang="en-US" smtClean="0"/>
              <a:t>Me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Crew dynamics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838200"/>
            <a:ext cx="6621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College kids “Spring break” hand cutting and treating salt cedar.</a:t>
            </a:r>
            <a:endParaRPr lang="en-US" dirty="0"/>
          </a:p>
        </p:txBody>
      </p:sp>
      <p:pic>
        <p:nvPicPr>
          <p:cNvPr id="4" name="Picture 3" descr="0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3429000"/>
            <a:ext cx="5181600" cy="31024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 descr="076.jpg"/>
          <p:cNvPicPr>
            <a:picLocks noChangeAspect="1"/>
          </p:cNvPicPr>
          <p:nvPr/>
        </p:nvPicPr>
        <p:blipFill>
          <a:blip r:embed="rId3" cstate="print"/>
          <a:srcRect r="17997" b="6522"/>
          <a:stretch>
            <a:fillRect/>
          </a:stretch>
        </p:blipFill>
        <p:spPr>
          <a:xfrm>
            <a:off x="304800" y="1447800"/>
            <a:ext cx="4800600" cy="3276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102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762000"/>
            <a:ext cx="7543800" cy="5644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33400" y="381000"/>
            <a:ext cx="8184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crew in camp before heading out for the 3</a:t>
            </a:r>
            <a:r>
              <a:rPr lang="en-US" baseline="30000" dirty="0" smtClean="0"/>
              <a:t>rd</a:t>
            </a:r>
            <a:r>
              <a:rPr lang="en-US" dirty="0" smtClean="0"/>
              <a:t> and final day of treating larkspur.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10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685800"/>
            <a:ext cx="7399234" cy="55364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743200" y="304800"/>
            <a:ext cx="2940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Tall larkspur treatment area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6248400"/>
            <a:ext cx="5261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Believe it or not this was solid larkspur 2 years prior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00002-20110623-08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685800"/>
            <a:ext cx="6926045" cy="51259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066800" y="304800"/>
            <a:ext cx="6917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One of our first insect release sites on leafy spurge in the early 1990’s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5943600"/>
            <a:ext cx="7355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 viewed in June 2012. this area has only been treated with herbicides </a:t>
            </a:r>
          </a:p>
          <a:p>
            <a:r>
              <a:rPr lang="en-US" dirty="0" smtClean="0"/>
              <a:t>A couple times since release. Insects effectively managing the infestation.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00006-20110711-09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838200"/>
            <a:ext cx="7239000" cy="5429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057400" y="381000"/>
            <a:ext cx="4853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North end Powder River uncut, aerially treated.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6248400"/>
            <a:ext cx="5480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Some re-growth from root crown, 1 yr after treatment.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00007-20110711-10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952500"/>
            <a:ext cx="6858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219200" y="457200"/>
            <a:ext cx="6949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North end of  Powder River, had been cut, re-growth sprayed aerially.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6172200"/>
            <a:ext cx="7265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Can’t tell in photo but there is about 20% re-growth, 1 yr after treatment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103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457200"/>
            <a:ext cx="7620000" cy="57016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743200" y="6172200"/>
            <a:ext cx="3905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Close up shot of area in previous slide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Programs &amp;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548640" indent="-41148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err="1" smtClean="0"/>
              <a:t>Whitetop</a:t>
            </a:r>
            <a:endParaRPr lang="en-US" dirty="0" smtClean="0"/>
          </a:p>
          <a:p>
            <a:pPr marL="548640" indent="-41148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Coupons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Rock Creek Grant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Muddy Creek Grant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FS &amp; BLM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S. thistle, Knapweed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Prairie dogs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Mosquitoes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Education programs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Field Certifications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548640" indent="-411480">
              <a:lnSpc>
                <a:spcPct val="90000"/>
              </a:lnSpc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County Roads</a:t>
            </a:r>
          </a:p>
          <a:p>
            <a:pPr marL="548640" indent="-411480">
              <a:lnSpc>
                <a:spcPct val="90000"/>
              </a:lnSpc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err="1" smtClean="0"/>
              <a:t>Comped</a:t>
            </a:r>
            <a:r>
              <a:rPr lang="en-US" dirty="0" smtClean="0"/>
              <a:t> weeds/pests</a:t>
            </a:r>
          </a:p>
          <a:p>
            <a:pPr marL="548640" indent="-411480">
              <a:lnSpc>
                <a:spcPct val="90000"/>
              </a:lnSpc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Salt cedar</a:t>
            </a:r>
          </a:p>
          <a:p>
            <a:pPr marL="548640" indent="-411480">
              <a:lnSpc>
                <a:spcPct val="90000"/>
              </a:lnSpc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Bio-control	</a:t>
            </a:r>
          </a:p>
          <a:p>
            <a:pPr marL="548640" indent="-411480">
              <a:lnSpc>
                <a:spcPct val="90000"/>
              </a:lnSpc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Spurge treatment</a:t>
            </a:r>
          </a:p>
          <a:p>
            <a:pPr marL="548640" indent="-411480">
              <a:lnSpc>
                <a:spcPct val="90000"/>
              </a:lnSpc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GIS</a:t>
            </a:r>
          </a:p>
          <a:p>
            <a:pPr marL="548640" indent="-411480">
              <a:lnSpc>
                <a:spcPct val="90000"/>
              </a:lnSpc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Equipment upgrades</a:t>
            </a:r>
          </a:p>
          <a:p>
            <a:pPr marL="548640" indent="-411480">
              <a:lnSpc>
                <a:spcPct val="90000"/>
              </a:lnSpc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err="1" smtClean="0"/>
              <a:t>Wy</a:t>
            </a:r>
            <a:r>
              <a:rPr lang="en-US" dirty="0" smtClean="0"/>
              <a:t> DOT</a:t>
            </a:r>
          </a:p>
          <a:p>
            <a:pPr marL="548640" indent="-411480">
              <a:lnSpc>
                <a:spcPct val="90000"/>
              </a:lnSpc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Russian Olive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00009-20110714-11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762000"/>
            <a:ext cx="7315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209800" y="1600200"/>
            <a:ext cx="472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Scotch thistle control one year after treatment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6248400"/>
            <a:ext cx="7433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site was actually solid thistle 5 feet tall across this draw the year prior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00018-20110909-07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609600"/>
            <a:ext cx="7442200" cy="5571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85800" y="6248400"/>
            <a:ext cx="7903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Impressive skills of aerial applicator spraying Salt cedar on Salt Creek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sc_11 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609600"/>
            <a:ext cx="7620000" cy="57016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133600" y="228600"/>
            <a:ext cx="5315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Aerial treatment of re-grown salt cedar post cutting.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00031-20111201-04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685800"/>
            <a:ext cx="7086600" cy="5314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276600" y="60960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Vacation Sunrise!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2514600"/>
          <a:ext cx="8229600" cy="227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FY 10/11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General</a:t>
                      </a:r>
                      <a:r>
                        <a:rPr lang="en-US" sz="2000" baseline="0" dirty="0" smtClean="0"/>
                        <a:t> </a:t>
                      </a:r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Leafy Spurge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Budgeted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+mn-lt"/>
                        </a:rPr>
                        <a:t>$3,249,511.00 </a:t>
                      </a:r>
                      <a:endParaRPr lang="en-US" sz="18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+mn-lt"/>
                        </a:rPr>
                        <a:t>$2,275,215.00 </a:t>
                      </a:r>
                      <a:endParaRPr lang="en-US" sz="18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Actual Income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+mn-lt"/>
                        </a:rPr>
                        <a:t>$3,503,048.52 </a:t>
                      </a:r>
                      <a:endParaRPr lang="en-US" sz="18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+mn-lt"/>
                        </a:rPr>
                        <a:t>$2,355,567.30 </a:t>
                      </a:r>
                      <a:endParaRPr lang="en-US" sz="18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Actual Expenses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+mn-lt"/>
                        </a:rPr>
                        <a:t>$932,785.34 </a:t>
                      </a:r>
                      <a:endParaRPr lang="en-US" sz="18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+mn-lt"/>
                        </a:rPr>
                        <a:t>$416,043.94 </a:t>
                      </a:r>
                      <a:endParaRPr lang="en-US" sz="18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Emergency Reserve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+mn-lt"/>
                        </a:rPr>
                        <a:t>$2,000,000.00 </a:t>
                      </a:r>
                      <a:endParaRPr lang="en-US" sz="18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+mn-lt"/>
                        </a:rPr>
                        <a:t>$1,500,000.00 </a:t>
                      </a:r>
                      <a:endParaRPr lang="en-US" sz="18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Carryover to FY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sz="2000" baseline="0" dirty="0" smtClean="0"/>
                        <a:t>11/12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+mn-lt"/>
                        </a:rPr>
                        <a:t>$570,263.18 </a:t>
                      </a:r>
                      <a:endParaRPr lang="en-US" sz="18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+mn-lt"/>
                        </a:rPr>
                        <a:t>$439,523.36 </a:t>
                      </a:r>
                      <a:endParaRPr lang="en-US" sz="18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Funding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30580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1160"/>
                <a:gridCol w="1661160"/>
                <a:gridCol w="1661160"/>
                <a:gridCol w="1661160"/>
                <a:gridCol w="1661160"/>
              </a:tblGrid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FY 10/11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LS/SC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General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Total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Percentage</a:t>
                      </a:r>
                      <a:endParaRPr lang="en-US" sz="2000" dirty="0"/>
                    </a:p>
                  </a:txBody>
                  <a:tcPr/>
                </a:tc>
              </a:tr>
              <a:tr h="44196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Admin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$57,031.06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$55,129.06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$112,160.12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8.3%</a:t>
                      </a:r>
                      <a:endParaRPr lang="en-US" sz="2000" dirty="0"/>
                    </a:p>
                  </a:txBody>
                  <a:tcPr/>
                </a:tc>
              </a:tr>
              <a:tr h="44196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Seasonal</a:t>
                      </a:r>
                      <a:r>
                        <a:rPr lang="en-US" sz="2000" baseline="0" dirty="0" smtClean="0"/>
                        <a:t> crews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$58,518.96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$59,863.43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$118,382.39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8.8%</a:t>
                      </a:r>
                      <a:endParaRPr lang="en-US" sz="2000" dirty="0"/>
                    </a:p>
                  </a:txBody>
                  <a:tcPr/>
                </a:tc>
              </a:tr>
              <a:tr h="44196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Office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$16,942.88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$16,942.88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1.2%</a:t>
                      </a:r>
                      <a:endParaRPr lang="en-US" sz="2000" dirty="0"/>
                    </a:p>
                  </a:txBody>
                  <a:tcPr/>
                </a:tc>
              </a:tr>
              <a:tr h="44196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Operating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$50,244.54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$50,244.54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3.7%</a:t>
                      </a:r>
                      <a:endParaRPr lang="en-US" sz="2000" dirty="0"/>
                    </a:p>
                  </a:txBody>
                  <a:tcPr/>
                </a:tc>
              </a:tr>
              <a:tr h="44196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Programs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$300,493.92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$706,397.96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$1,006.891.80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74.7%</a:t>
                      </a:r>
                      <a:endParaRPr lang="en-US" sz="2000" dirty="0"/>
                    </a:p>
                  </a:txBody>
                  <a:tcPr/>
                </a:tc>
              </a:tr>
              <a:tr h="44196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Other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$12,109.77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$12,109.77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0.9%</a:t>
                      </a:r>
                      <a:endParaRPr lang="en-US" sz="2000" dirty="0"/>
                    </a:p>
                  </a:txBody>
                  <a:tcPr/>
                </a:tc>
              </a:tr>
              <a:tr h="44196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Insurance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$2,709.00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$2,709.00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0.2%</a:t>
                      </a:r>
                      <a:endParaRPr lang="en-US" sz="2000" dirty="0"/>
                    </a:p>
                  </a:txBody>
                  <a:tcPr/>
                </a:tc>
              </a:tr>
              <a:tr h="44196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Cap outlay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$29,388.70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$29,388.70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2.2%</a:t>
                      </a:r>
                      <a:endParaRPr lang="en-US" sz="2000" dirty="0"/>
                    </a:p>
                  </a:txBody>
                  <a:tcPr/>
                </a:tc>
              </a:tr>
              <a:tr h="44196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TOTAL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latin typeface="+mn-lt"/>
                        </a:rPr>
                        <a:t>$416,043.94 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latin typeface="+mn-lt"/>
                        </a:rPr>
                        <a:t>$932,785.34 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$1,348,829.20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Expenses Breakdown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Expense </a:t>
            </a:r>
            <a:r>
              <a:rPr lang="en-US" dirty="0" smtClean="0"/>
              <a:t>breakdown- previous year</a:t>
            </a:r>
            <a:endParaRPr lang="en-US" dirty="0"/>
          </a:p>
        </p:txBody>
      </p:sp>
      <p:graphicFrame>
        <p:nvGraphicFramePr>
          <p:cNvPr id="16460" name="Group 76"/>
          <p:cNvGraphicFramePr>
            <a:graphicFrameLocks noGrp="1"/>
          </p:cNvGraphicFramePr>
          <p:nvPr/>
        </p:nvGraphicFramePr>
        <p:xfrm>
          <a:off x="304800" y="1397000"/>
          <a:ext cx="8686800" cy="4572000"/>
        </p:xfrm>
        <a:graphic>
          <a:graphicData uri="http://schemas.openxmlformats.org/drawingml/2006/table">
            <a:tbl>
              <a:tblPr/>
              <a:tblGrid>
                <a:gridCol w="1736725"/>
                <a:gridCol w="1738313"/>
                <a:gridCol w="1736725"/>
                <a:gridCol w="1738312"/>
                <a:gridCol w="1736725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FY 09/10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LS/SC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General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Percentage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Admin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$50,604.88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$52,800.68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$103,405.56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4.2%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Seasonals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$43,726.99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$72,583.18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$116,310.17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4.6%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Office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   -0-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$13,974.28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$13,974.28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0.6%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Operating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   -0-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$54,267.46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$54,267.46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2.2%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Programs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$177,544.55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$1,992,192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$2,169,736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86.2%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Other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   -0-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$9,017.83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$9,017.83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0.4%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Insurance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   -0-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$5,038.75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$5,038.75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0.2%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Cap Outlay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   -0-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$41,551.92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$41,551.92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1.6%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$271,876.42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$2,241,625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$2,513,502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Cost of insurance went up significantly and added to admin cost driving that cost up instead of insurance</a:t>
            </a:r>
          </a:p>
          <a:p>
            <a:r>
              <a:rPr lang="en-US" dirty="0" smtClean="0"/>
              <a:t>Operating costs went down, which includes fuel, warehouse supplies, equipment repair and equipment leases.</a:t>
            </a:r>
          </a:p>
          <a:p>
            <a:r>
              <a:rPr lang="en-US" dirty="0" smtClean="0"/>
              <a:t>Other includes building improvements, utilities, postage, freight, and sales tax.</a:t>
            </a:r>
          </a:p>
          <a:p>
            <a:r>
              <a:rPr lang="en-US" dirty="0" smtClean="0"/>
              <a:t>Office expenses include out of town meeting costs, Council dues, advertising, office equipment repair &amp; supplies, and education or PR costs.</a:t>
            </a:r>
          </a:p>
          <a:p>
            <a:r>
              <a:rPr lang="en-US" dirty="0" smtClean="0"/>
              <a:t>Capital </a:t>
            </a:r>
            <a:r>
              <a:rPr lang="en-US" dirty="0" smtClean="0"/>
              <a:t>outlay costs went down</a:t>
            </a:r>
          </a:p>
          <a:p>
            <a:r>
              <a:rPr lang="en-US" dirty="0" smtClean="0"/>
              <a:t>Big grasshopper program in 2010 drove up program cost that year.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Points to compare yearly expenses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/>
              <a:t>2011 </a:t>
            </a:r>
            <a:r>
              <a:rPr lang="en-US" sz="2400" dirty="0" err="1" smtClean="0"/>
              <a:t>Coverages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05600" y="1600200"/>
            <a:ext cx="2438400" cy="1447800"/>
          </a:xfrm>
        </p:spPr>
        <p:txBody>
          <a:bodyPr/>
          <a:lstStyle/>
          <a:p>
            <a:r>
              <a:rPr lang="en-US" dirty="0" smtClean="0"/>
              <a:t>Acres treated- 4,817</a:t>
            </a:r>
          </a:p>
          <a:p>
            <a:r>
              <a:rPr lang="en-US" dirty="0" smtClean="0"/>
              <a:t>Acres covered-   84,091</a:t>
            </a:r>
            <a:endParaRPr lang="en-US" dirty="0"/>
          </a:p>
        </p:txBody>
      </p:sp>
      <p:pic>
        <p:nvPicPr>
          <p:cNvPr id="5" name="Picture Placeholder 4" descr="2011.bmp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747" r="5747"/>
          <a:stretch>
            <a:fillRect/>
          </a:stretch>
        </p:blipFill>
        <p:spPr>
          <a:xfrm>
            <a:off x="685800" y="381000"/>
            <a:ext cx="5867400" cy="617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3200" y="6096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Acres treated  by Year</a:t>
            </a:r>
            <a:endParaRPr lang="en-US" sz="2400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533400" y="1371601"/>
          <a:ext cx="8077200" cy="5029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52400"/>
            <a:ext cx="7315200" cy="1066800"/>
          </a:xfrm>
        </p:spPr>
        <p:txBody>
          <a:bodyPr/>
          <a:lstStyle/>
          <a:p>
            <a:r>
              <a:rPr lang="en-US" dirty="0" smtClean="0"/>
              <a:t>Dollars spent per year by weed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2037</TotalTime>
  <Words>632</Words>
  <Application>Microsoft Office PowerPoint</Application>
  <PresentationFormat>On-screen Show (4:3)</PresentationFormat>
  <Paragraphs>183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Paper</vt:lpstr>
      <vt:lpstr>2011 Virtual Tour</vt:lpstr>
      <vt:lpstr>Programs &amp; Projects</vt:lpstr>
      <vt:lpstr>Funding</vt:lpstr>
      <vt:lpstr>Expenses Breakdown</vt:lpstr>
      <vt:lpstr>Expense breakdown- previous year</vt:lpstr>
      <vt:lpstr>Points to compare yearly expenses</vt:lpstr>
      <vt:lpstr>2011 Coverages</vt:lpstr>
      <vt:lpstr>Slide 8</vt:lpstr>
      <vt:lpstr>Dollars spent per year by weed</vt:lpstr>
      <vt:lpstr>Vendor Coupons Issued</vt:lpstr>
      <vt:lpstr>Leafy Spurge Acres Treated</vt:lpstr>
      <vt:lpstr>Crew dynamics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JCWP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2011 Virtual Tour</dc:title>
  <dc:creator>Rod Litzel</dc:creator>
  <cp:lastModifiedBy>Rod Litzel</cp:lastModifiedBy>
  <cp:revision>56</cp:revision>
  <dcterms:created xsi:type="dcterms:W3CDTF">2012-02-07T16:49:58Z</dcterms:created>
  <dcterms:modified xsi:type="dcterms:W3CDTF">2012-02-29T22:24:44Z</dcterms:modified>
</cp:coreProperties>
</file>